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7"/>
  </p:notesMasterIdLst>
  <p:sldIdLst>
    <p:sldId id="259" r:id="rId5"/>
    <p:sldId id="265" r:id="rId6"/>
    <p:sldId id="301" r:id="rId7"/>
    <p:sldId id="309" r:id="rId8"/>
    <p:sldId id="318" r:id="rId9"/>
    <p:sldId id="320" r:id="rId10"/>
    <p:sldId id="286" r:id="rId11"/>
    <p:sldId id="321" r:id="rId12"/>
    <p:sldId id="322" r:id="rId13"/>
    <p:sldId id="323" r:id="rId14"/>
    <p:sldId id="32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FF"/>
    <a:srgbClr val="9CB63C"/>
    <a:srgbClr val="00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8220B-5877-41EE-B1C1-5C040696E912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EC2A9D32-FB54-4CCA-9D16-656FC27F6B09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US" sz="1600" b="1" dirty="0" smtClean="0"/>
            <a:t>Identity</a:t>
          </a:r>
        </a:p>
        <a:p>
          <a:pPr algn="ctr"/>
          <a:r>
            <a:rPr lang="en-US" sz="1600" b="1" dirty="0" smtClean="0"/>
            <a:t>(who)</a:t>
          </a:r>
          <a:endParaRPr lang="en-US" sz="1600" b="1" dirty="0"/>
        </a:p>
      </dgm:t>
    </dgm:pt>
    <dgm:pt modelId="{1B5EBEA5-B653-4965-BA84-F0F259735D19}" type="parTrans" cxnId="{7AADB8D8-D8AC-4859-A976-6D9791E3AB2D}">
      <dgm:prSet/>
      <dgm:spPr/>
      <dgm:t>
        <a:bodyPr/>
        <a:lstStyle/>
        <a:p>
          <a:pPr algn="ctr"/>
          <a:endParaRPr lang="en-US"/>
        </a:p>
      </dgm:t>
    </dgm:pt>
    <dgm:pt modelId="{0941F1F1-20E8-4000-A809-E550CF868D03}" type="sibTrans" cxnId="{7AADB8D8-D8AC-4859-A976-6D9791E3AB2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endParaRPr lang="en-US"/>
        </a:p>
      </dgm:t>
    </dgm:pt>
    <dgm:pt modelId="{67C853C7-A7B0-4B8E-AB55-24382FBAC190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500" b="1" dirty="0" smtClean="0"/>
            <a:t>Authorization</a:t>
          </a:r>
        </a:p>
        <a:p>
          <a:pPr algn="ctr"/>
          <a:r>
            <a:rPr lang="en-US" sz="1500" b="1" dirty="0" smtClean="0"/>
            <a:t>(permission for resources)</a:t>
          </a:r>
          <a:endParaRPr lang="en-US" sz="1500" b="1" dirty="0"/>
        </a:p>
      </dgm:t>
    </dgm:pt>
    <dgm:pt modelId="{34630D23-D8EA-4AF6-BAEF-4F681A51217B}" type="parTrans" cxnId="{AD561956-A9E3-41A1-A7F7-19A6FEE1190C}">
      <dgm:prSet/>
      <dgm:spPr/>
      <dgm:t>
        <a:bodyPr/>
        <a:lstStyle/>
        <a:p>
          <a:pPr algn="ctr"/>
          <a:endParaRPr lang="en-US"/>
        </a:p>
      </dgm:t>
    </dgm:pt>
    <dgm:pt modelId="{56DF506D-A1B8-4482-90B6-091BFA5CDC2C}" type="sibTrans" cxnId="{AD561956-A9E3-41A1-A7F7-19A6FEE1190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endParaRPr lang="en-US"/>
        </a:p>
      </dgm:t>
    </dgm:pt>
    <dgm:pt modelId="{FEA2B6FC-56CC-4FB0-960E-1AB74EA53927}">
      <dgm:prSet phldrT="[Text]"/>
      <dgm:spPr>
        <a:solidFill>
          <a:schemeClr val="accent1"/>
        </a:solidFill>
      </dgm:spPr>
      <dgm:t>
        <a:bodyPr/>
        <a:lstStyle/>
        <a:p>
          <a:pPr algn="ctr"/>
          <a:r>
            <a:rPr lang="en-US" b="1" dirty="0" smtClean="0"/>
            <a:t>User Provisioning Information</a:t>
          </a:r>
          <a:endParaRPr lang="en-US" b="1" dirty="0"/>
        </a:p>
      </dgm:t>
    </dgm:pt>
    <dgm:pt modelId="{3CD76806-1A57-4698-A621-9518B348E5D7}" type="parTrans" cxnId="{1050DF2F-387E-4A57-85B5-27FF636E12E2}">
      <dgm:prSet/>
      <dgm:spPr/>
      <dgm:t>
        <a:bodyPr/>
        <a:lstStyle/>
        <a:p>
          <a:pPr algn="ctr"/>
          <a:endParaRPr lang="en-US"/>
        </a:p>
      </dgm:t>
    </dgm:pt>
    <dgm:pt modelId="{A119EB3B-A531-41AD-A8BF-3D0AB8411FF8}" type="sibTrans" cxnId="{1050DF2F-387E-4A57-85B5-27FF636E12E2}">
      <dgm:prSet/>
      <dgm:spPr/>
      <dgm:t>
        <a:bodyPr/>
        <a:lstStyle/>
        <a:p>
          <a:pPr algn="ctr"/>
          <a:endParaRPr lang="en-US"/>
        </a:p>
      </dgm:t>
    </dgm:pt>
    <dgm:pt modelId="{1A8FDCFC-2406-4344-8FF8-F8E7C6BB3BEA}" type="pres">
      <dgm:prSet presAssocID="{4988220B-5877-41EE-B1C1-5C040696E912}" presName="linearFlow" presStyleCnt="0">
        <dgm:presLayoutVars>
          <dgm:dir/>
          <dgm:resizeHandles val="exact"/>
        </dgm:presLayoutVars>
      </dgm:prSet>
      <dgm:spPr/>
    </dgm:pt>
    <dgm:pt modelId="{3277749D-8B46-44EA-B6D3-D354D5133349}" type="pres">
      <dgm:prSet presAssocID="{EC2A9D32-FB54-4CCA-9D16-656FC27F6B09}" presName="node" presStyleLbl="node1" presStyleIdx="0" presStyleCnt="3" custLinFactNeighborX="-928" custLinFactNeighborY="-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9C97C-FEBC-4280-A560-C32876C8260D}" type="pres">
      <dgm:prSet presAssocID="{0941F1F1-20E8-4000-A809-E550CF868D03}" presName="spacerL" presStyleCnt="0"/>
      <dgm:spPr/>
    </dgm:pt>
    <dgm:pt modelId="{982E89BD-C96A-4DB2-BBAA-3A2FAD1B5C7C}" type="pres">
      <dgm:prSet presAssocID="{0941F1F1-20E8-4000-A809-E550CF868D03}" presName="sibTrans" presStyleLbl="sibTrans2D1" presStyleIdx="0" presStyleCnt="2" custLinFactX="-655" custLinFactNeighborX="-100000" custLinFactNeighborY="-134"/>
      <dgm:spPr/>
      <dgm:t>
        <a:bodyPr/>
        <a:lstStyle/>
        <a:p>
          <a:endParaRPr lang="en-US"/>
        </a:p>
      </dgm:t>
    </dgm:pt>
    <dgm:pt modelId="{EC3808BA-6D36-4AEE-A8D2-33531C370F82}" type="pres">
      <dgm:prSet presAssocID="{0941F1F1-20E8-4000-A809-E550CF868D03}" presName="spacerR" presStyleCnt="0"/>
      <dgm:spPr/>
    </dgm:pt>
    <dgm:pt modelId="{928145E2-96F6-4C84-A4FD-9E522D80E43A}" type="pres">
      <dgm:prSet presAssocID="{67C853C7-A7B0-4B8E-AB55-24382FBAC190}" presName="node" presStyleLbl="node1" presStyleIdx="1" presStyleCnt="3" custLinFactX="-8344" custLinFactNeighborX="-100000" custLinFactNeighborY="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5D3A5-F794-48C3-B0B1-80E3708DA709}" type="pres">
      <dgm:prSet presAssocID="{56DF506D-A1B8-4482-90B6-091BFA5CDC2C}" presName="spacerL" presStyleCnt="0"/>
      <dgm:spPr/>
    </dgm:pt>
    <dgm:pt modelId="{484D4B59-4C6A-488A-AFBB-98F1F673E508}" type="pres">
      <dgm:prSet presAssocID="{56DF506D-A1B8-4482-90B6-091BFA5CDC2C}" presName="sibTrans" presStyleLbl="sibTrans2D1" presStyleIdx="1" presStyleCnt="2" custLinFactX="-28910" custLinFactNeighborX="-100000" custLinFactNeighborY="7028"/>
      <dgm:spPr/>
      <dgm:t>
        <a:bodyPr/>
        <a:lstStyle/>
        <a:p>
          <a:endParaRPr lang="en-US"/>
        </a:p>
      </dgm:t>
    </dgm:pt>
    <dgm:pt modelId="{40957ED1-E908-409F-87FD-797685101773}" type="pres">
      <dgm:prSet presAssocID="{56DF506D-A1B8-4482-90B6-091BFA5CDC2C}" presName="spacerR" presStyleCnt="0"/>
      <dgm:spPr/>
    </dgm:pt>
    <dgm:pt modelId="{CCBDDCA8-62A9-4F97-A160-39D3D37F6308}" type="pres">
      <dgm:prSet presAssocID="{FEA2B6FC-56CC-4FB0-960E-1AB74EA53927}" presName="node" presStyleLbl="node1" presStyleIdx="2" presStyleCnt="3" custLinFactX="-24732" custLinFactNeighborX="-100000" custLinFactNeighborY="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DB8D8-D8AC-4859-A976-6D9791E3AB2D}" srcId="{4988220B-5877-41EE-B1C1-5C040696E912}" destId="{EC2A9D32-FB54-4CCA-9D16-656FC27F6B09}" srcOrd="0" destOrd="0" parTransId="{1B5EBEA5-B653-4965-BA84-F0F259735D19}" sibTransId="{0941F1F1-20E8-4000-A809-E550CF868D03}"/>
    <dgm:cxn modelId="{AD561956-A9E3-41A1-A7F7-19A6FEE1190C}" srcId="{4988220B-5877-41EE-B1C1-5C040696E912}" destId="{67C853C7-A7B0-4B8E-AB55-24382FBAC190}" srcOrd="1" destOrd="0" parTransId="{34630D23-D8EA-4AF6-BAEF-4F681A51217B}" sibTransId="{56DF506D-A1B8-4482-90B6-091BFA5CDC2C}"/>
    <dgm:cxn modelId="{1050DF2F-387E-4A57-85B5-27FF636E12E2}" srcId="{4988220B-5877-41EE-B1C1-5C040696E912}" destId="{FEA2B6FC-56CC-4FB0-960E-1AB74EA53927}" srcOrd="2" destOrd="0" parTransId="{3CD76806-1A57-4698-A621-9518B348E5D7}" sibTransId="{A119EB3B-A531-41AD-A8BF-3D0AB8411FF8}"/>
    <dgm:cxn modelId="{16DBDA51-0632-4E09-8D81-FE8B6AFFF8B2}" type="presOf" srcId="{EC2A9D32-FB54-4CCA-9D16-656FC27F6B09}" destId="{3277749D-8B46-44EA-B6D3-D354D5133349}" srcOrd="0" destOrd="0" presId="urn:microsoft.com/office/officeart/2005/8/layout/equation1"/>
    <dgm:cxn modelId="{FF6443C1-D331-4919-853C-14C8D59A2D95}" type="presOf" srcId="{0941F1F1-20E8-4000-A809-E550CF868D03}" destId="{982E89BD-C96A-4DB2-BBAA-3A2FAD1B5C7C}" srcOrd="0" destOrd="0" presId="urn:microsoft.com/office/officeart/2005/8/layout/equation1"/>
    <dgm:cxn modelId="{DF21F5F4-E821-4652-8335-B946C7D74135}" type="presOf" srcId="{FEA2B6FC-56CC-4FB0-960E-1AB74EA53927}" destId="{CCBDDCA8-62A9-4F97-A160-39D3D37F6308}" srcOrd="0" destOrd="0" presId="urn:microsoft.com/office/officeart/2005/8/layout/equation1"/>
    <dgm:cxn modelId="{653479C7-F732-4E2A-9F50-AA8779903605}" type="presOf" srcId="{67C853C7-A7B0-4B8E-AB55-24382FBAC190}" destId="{928145E2-96F6-4C84-A4FD-9E522D80E43A}" srcOrd="0" destOrd="0" presId="urn:microsoft.com/office/officeart/2005/8/layout/equation1"/>
    <dgm:cxn modelId="{322DE4F7-5070-44E0-BF93-DD5610548449}" type="presOf" srcId="{4988220B-5877-41EE-B1C1-5C040696E912}" destId="{1A8FDCFC-2406-4344-8FF8-F8E7C6BB3BEA}" srcOrd="0" destOrd="0" presId="urn:microsoft.com/office/officeart/2005/8/layout/equation1"/>
    <dgm:cxn modelId="{082B721C-3162-4E6B-A1A9-C2EB059B38CC}" type="presOf" srcId="{56DF506D-A1B8-4482-90B6-091BFA5CDC2C}" destId="{484D4B59-4C6A-488A-AFBB-98F1F673E508}" srcOrd="0" destOrd="0" presId="urn:microsoft.com/office/officeart/2005/8/layout/equation1"/>
    <dgm:cxn modelId="{D9C1D85C-6A86-4AFB-9B09-FB6CB87F0184}" type="presParOf" srcId="{1A8FDCFC-2406-4344-8FF8-F8E7C6BB3BEA}" destId="{3277749D-8B46-44EA-B6D3-D354D5133349}" srcOrd="0" destOrd="0" presId="urn:microsoft.com/office/officeart/2005/8/layout/equation1"/>
    <dgm:cxn modelId="{FC8A84F6-40FC-4950-8F83-9CC0F96E9E05}" type="presParOf" srcId="{1A8FDCFC-2406-4344-8FF8-F8E7C6BB3BEA}" destId="{37B9C97C-FEBC-4280-A560-C32876C8260D}" srcOrd="1" destOrd="0" presId="urn:microsoft.com/office/officeart/2005/8/layout/equation1"/>
    <dgm:cxn modelId="{621C925D-F5C4-4393-8C44-5937C0114FF4}" type="presParOf" srcId="{1A8FDCFC-2406-4344-8FF8-F8E7C6BB3BEA}" destId="{982E89BD-C96A-4DB2-BBAA-3A2FAD1B5C7C}" srcOrd="2" destOrd="0" presId="urn:microsoft.com/office/officeart/2005/8/layout/equation1"/>
    <dgm:cxn modelId="{F815849F-A0EC-454E-BE63-917253E839D7}" type="presParOf" srcId="{1A8FDCFC-2406-4344-8FF8-F8E7C6BB3BEA}" destId="{EC3808BA-6D36-4AEE-A8D2-33531C370F82}" srcOrd="3" destOrd="0" presId="urn:microsoft.com/office/officeart/2005/8/layout/equation1"/>
    <dgm:cxn modelId="{DDAEFA56-A160-46EB-BEF7-3E5BF9A9CB44}" type="presParOf" srcId="{1A8FDCFC-2406-4344-8FF8-F8E7C6BB3BEA}" destId="{928145E2-96F6-4C84-A4FD-9E522D80E43A}" srcOrd="4" destOrd="0" presId="urn:microsoft.com/office/officeart/2005/8/layout/equation1"/>
    <dgm:cxn modelId="{424E8773-0A92-45F3-A0E9-4A2BBAC9840C}" type="presParOf" srcId="{1A8FDCFC-2406-4344-8FF8-F8E7C6BB3BEA}" destId="{FDB5D3A5-F794-48C3-B0B1-80E3708DA709}" srcOrd="5" destOrd="0" presId="urn:microsoft.com/office/officeart/2005/8/layout/equation1"/>
    <dgm:cxn modelId="{3FC66581-1EA6-46C9-AFB3-747C816EA22B}" type="presParOf" srcId="{1A8FDCFC-2406-4344-8FF8-F8E7C6BB3BEA}" destId="{484D4B59-4C6A-488A-AFBB-98F1F673E508}" srcOrd="6" destOrd="0" presId="urn:microsoft.com/office/officeart/2005/8/layout/equation1"/>
    <dgm:cxn modelId="{4BE6F678-1E5E-4E99-AA37-055FFFD66107}" type="presParOf" srcId="{1A8FDCFC-2406-4344-8FF8-F8E7C6BB3BEA}" destId="{40957ED1-E908-409F-87FD-797685101773}" srcOrd="7" destOrd="0" presId="urn:microsoft.com/office/officeart/2005/8/layout/equation1"/>
    <dgm:cxn modelId="{D4CF317C-8ACD-4059-8F9C-146E32A14FC1}" type="presParOf" srcId="{1A8FDCFC-2406-4344-8FF8-F8E7C6BB3BEA}" destId="{CCBDDCA8-62A9-4F97-A160-39D3D37F63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749D-8B46-44EA-B6D3-D354D5133349}">
      <dsp:nvSpPr>
        <dsp:cNvPr id="0" name=""/>
        <dsp:cNvSpPr/>
      </dsp:nvSpPr>
      <dsp:spPr>
        <a:xfrm>
          <a:off x="1" y="514045"/>
          <a:ext cx="1834381" cy="183438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(who)</a:t>
          </a:r>
          <a:endParaRPr lang="en-US" sz="1600" b="1" kern="1200" dirty="0"/>
        </a:p>
      </dsp:txBody>
      <dsp:txXfrm>
        <a:off x="268640" y="782684"/>
        <a:ext cx="1297103" cy="1297103"/>
      </dsp:txXfrm>
    </dsp:sp>
    <dsp:sp modelId="{982E89BD-C96A-4DB2-BBAA-3A2FAD1B5C7C}">
      <dsp:nvSpPr>
        <dsp:cNvPr id="0" name=""/>
        <dsp:cNvSpPr/>
      </dsp:nvSpPr>
      <dsp:spPr>
        <a:xfrm>
          <a:off x="1828796" y="914403"/>
          <a:ext cx="1063941" cy="106394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969821" y="1321254"/>
        <a:ext cx="781891" cy="250239"/>
      </dsp:txXfrm>
    </dsp:sp>
    <dsp:sp modelId="{928145E2-96F6-4C84-A4FD-9E522D80E43A}">
      <dsp:nvSpPr>
        <dsp:cNvPr id="0" name=""/>
        <dsp:cNvSpPr/>
      </dsp:nvSpPr>
      <dsp:spPr>
        <a:xfrm>
          <a:off x="2895596" y="533397"/>
          <a:ext cx="1834381" cy="183438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Authorization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(permission for resources)</a:t>
          </a:r>
          <a:endParaRPr lang="en-US" sz="1500" b="1" kern="1200" dirty="0"/>
        </a:p>
      </dsp:txBody>
      <dsp:txXfrm>
        <a:off x="3164235" y="802036"/>
        <a:ext cx="1297103" cy="1297103"/>
      </dsp:txXfrm>
    </dsp:sp>
    <dsp:sp modelId="{484D4B59-4C6A-488A-AFBB-98F1F673E508}">
      <dsp:nvSpPr>
        <dsp:cNvPr id="0" name=""/>
        <dsp:cNvSpPr/>
      </dsp:nvSpPr>
      <dsp:spPr>
        <a:xfrm>
          <a:off x="4724405" y="990603"/>
          <a:ext cx="1063941" cy="1063941"/>
        </a:xfrm>
        <a:prstGeom prst="mathEqual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65430" y="1209775"/>
        <a:ext cx="781891" cy="625597"/>
      </dsp:txXfrm>
    </dsp:sp>
    <dsp:sp modelId="{CCBDDCA8-62A9-4F97-A160-39D3D37F6308}">
      <dsp:nvSpPr>
        <dsp:cNvPr id="0" name=""/>
        <dsp:cNvSpPr/>
      </dsp:nvSpPr>
      <dsp:spPr>
        <a:xfrm>
          <a:off x="5791204" y="533397"/>
          <a:ext cx="1834381" cy="183438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User Provisioning Information</a:t>
          </a:r>
          <a:endParaRPr lang="en-US" sz="1600" b="1" kern="1200" dirty="0"/>
        </a:p>
      </dsp:txBody>
      <dsp:txXfrm>
        <a:off x="6059843" y="802036"/>
        <a:ext cx="1297103" cy="12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35D5-5181-5946-82A2-7201F86860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0B957-76FF-CC43-82D9-20EECD92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08" y="3201340"/>
            <a:ext cx="8177784" cy="980294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 Insert Date ]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343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04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272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071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684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578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210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Join the conversation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11" name="Picture 10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14" name="Picture 13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22" name="Picture 21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23" name="Picture 22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 userDrawn="1"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08" y="3201340"/>
            <a:ext cx="8177784" cy="980294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 Insert Date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Join the conversation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11" name="Picture 10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14" name="Picture 13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104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4587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903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9563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442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3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fldoe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7254"/>
            <a:ext cx="7886700" cy="7926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06347"/>
            <a:ext cx="7886700" cy="439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55877"/>
            <a:ext cx="7886700" cy="388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baseline="0" dirty="0" smtClean="0">
                <a:solidFill>
                  <a:srgbClr val="262A63"/>
                </a:solidFill>
                <a:latin typeface="Arial" panose="020B0604020202020204" pitchFamily="34" charset="0"/>
                <a:hlinkClick r:id="rId21"/>
              </a:rPr>
              <a:t>www.FLDOE.org</a:t>
            </a:r>
            <a:endParaRPr lang="en-US" sz="1200" b="1" baseline="0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0" y="19760"/>
            <a:ext cx="2574561" cy="8621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2" y="443008"/>
            <a:ext cx="3101338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38850" y="443008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37378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>
          <a:xfrm>
            <a:off x="628650" y="6455877"/>
            <a:ext cx="7886700" cy="388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baseline="0" dirty="0" smtClean="0">
                <a:solidFill>
                  <a:srgbClr val="262A63"/>
                </a:solidFill>
                <a:latin typeface="Arial" panose="020B0604020202020204" pitchFamily="34" charset="0"/>
                <a:hlinkClick r:id="rId21"/>
              </a:rPr>
              <a:t>www.FLDOE.org</a:t>
            </a:r>
            <a:endParaRPr lang="en-US" sz="1200" b="1" baseline="0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0" y="19760"/>
            <a:ext cx="2574561" cy="8621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2" y="443008"/>
            <a:ext cx="3101338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38850" y="443008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37378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49" r:id="rId17"/>
    <p:sldLayoutId id="2147483653" r:id="rId18"/>
    <p:sldLayoutId id="214748365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baseline="0" smtClean="0">
          <a:solidFill>
            <a:srgbClr val="262A6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62A63"/>
        </a:buClr>
        <a:buFont typeface="Arial" panose="020B0604020202020204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89B"/>
        </a:buClr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88D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9CB63C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D9D2C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0-jane.doe@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enhelp@fldoe.org" TargetMode="External"/><Relationship Id="rId2" Type="http://schemas.openxmlformats.org/officeDocument/2006/relationships/hyperlink" Target="https://portal.fldoesso.org/PORTAL/Sign-on/Resources/Support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doe.org/s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fldoesso.org/PORTAL/Sign-on/Resources/Support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Single Sign On (SSO)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Public School District Personnel </a:t>
            </a:r>
          </a:p>
          <a:p>
            <a:pPr algn="ctr"/>
            <a:r>
              <a:rPr lang="en-US" dirty="0" smtClean="0"/>
              <a:t>Updated:  3/10/15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have an SSO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06348"/>
            <a:ext cx="8173827" cy="43547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public school employees, including charter school staff, DJJ staff, virtual school program staff, and administrative staff should have a professional account created and managed by the school district.</a:t>
            </a:r>
          </a:p>
          <a:p>
            <a:r>
              <a:rPr lang="en-US" dirty="0" smtClean="0"/>
              <a:t>Account and/or authorization requests must be made to the local helpdesk (not the state Service Center).</a:t>
            </a:r>
          </a:p>
          <a:p>
            <a:r>
              <a:rPr lang="en-US" dirty="0" smtClean="0"/>
              <a:t>Education professionals should </a:t>
            </a:r>
            <a:r>
              <a:rPr lang="en-US" b="1" u="sng" dirty="0" smtClean="0"/>
              <a:t>NOT</a:t>
            </a:r>
            <a:r>
              <a:rPr lang="en-US" dirty="0" smtClean="0"/>
              <a:t> create their own account.  A </a:t>
            </a:r>
            <a:r>
              <a:rPr lang="en-US" dirty="0" smtClean="0"/>
              <a:t>guest access account </a:t>
            </a:r>
            <a:r>
              <a:rPr lang="en-US" dirty="0" smtClean="0"/>
              <a:t>that begins with a zero (i.e. </a:t>
            </a:r>
            <a:r>
              <a:rPr lang="en-US" dirty="0" smtClean="0">
                <a:hlinkClick r:id="rId2"/>
              </a:rPr>
              <a:t>0-jane.doe@mail.com</a:t>
            </a:r>
            <a:r>
              <a:rPr lang="en-US" dirty="0" smtClean="0"/>
              <a:t>) is not a professional account.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Questions?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Support Page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 smtClean="0"/>
              <a:t>Look up local helpdesk information</a:t>
            </a:r>
          </a:p>
          <a:p>
            <a:pPr marL="0" indent="0" algn="ctr">
              <a:buNone/>
            </a:pPr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portal.fldoesso.org/PORTAL/Sign-on/Resources/Support.aspx</a:t>
            </a:r>
            <a:r>
              <a:rPr lang="en-US" altLang="en-US" dirty="0" smtClean="0"/>
              <a:t> 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lvl="1" indent="0" algn="ctr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None/>
            </a:pPr>
            <a:r>
              <a:rPr lang="en-US" altLang="en-US" sz="2800" b="1" dirty="0" smtClean="0"/>
              <a:t>Service Center</a:t>
            </a:r>
          </a:p>
          <a:p>
            <a:pPr marL="0" lvl="1" indent="0" algn="ctr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None/>
            </a:pPr>
            <a:r>
              <a:rPr lang="en-US" altLang="en-US" sz="2800" dirty="0" smtClean="0">
                <a:hlinkClick r:id="rId3"/>
              </a:rPr>
              <a:t>ienhelp@fldoe.org</a:t>
            </a:r>
            <a:endParaRPr lang="en-US" altLang="en-U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 smtClean="0"/>
              <a:t>1-855-814-2876 </a:t>
            </a:r>
          </a:p>
          <a:p>
            <a:pPr marL="0" indent="0" algn="ctr">
              <a:buNone/>
            </a:pPr>
            <a:r>
              <a:rPr lang="en-US" dirty="0"/>
              <a:t>Weekdays 7:00 AM to </a:t>
            </a:r>
            <a:r>
              <a:rPr lang="en-US" dirty="0" smtClean="0"/>
              <a:t>6:00 </a:t>
            </a:r>
            <a:r>
              <a:rPr lang="en-US" dirty="0"/>
              <a:t>PM (EST)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92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SSO?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8129760" cy="4354753"/>
          </a:xfrm>
        </p:spPr>
        <p:txBody>
          <a:bodyPr>
            <a:normAutofit/>
          </a:bodyPr>
          <a:lstStyle/>
          <a:p>
            <a:r>
              <a:rPr lang="en-US" dirty="0" smtClean="0"/>
              <a:t>SSO is a project by the FDOE designed to make it easier for teachers and school administrators to log into a selection of state resources.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web address </a:t>
            </a:r>
            <a:r>
              <a:rPr lang="en-US" dirty="0">
                <a:hlinkClick r:id="rId2"/>
              </a:rPr>
              <a:t>www.fldoe.org/sso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One username and </a:t>
            </a:r>
            <a:r>
              <a:rPr lang="en-US" dirty="0" smtClean="0"/>
              <a:t>password</a:t>
            </a:r>
          </a:p>
          <a:p>
            <a:pPr lvl="1"/>
            <a:r>
              <a:rPr lang="en-US" dirty="0"/>
              <a:t>Access to state resources are based on account </a:t>
            </a:r>
            <a:r>
              <a:rPr lang="en-US" dirty="0" smtClean="0"/>
              <a:t>authorizations (i.e. permissions)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805697"/>
            <a:ext cx="7831112" cy="441744"/>
          </a:xfrm>
        </p:spPr>
        <p:txBody>
          <a:bodyPr>
            <a:normAutofit/>
          </a:bodyPr>
          <a:lstStyle/>
          <a:p>
            <a:r>
              <a:rPr lang="en-US" dirty="0" smtClean="0"/>
              <a:t>For Public School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2338336"/>
            <a:ext cx="7037898" cy="3852842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CPALMS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eIPEP</a:t>
            </a:r>
            <a:endParaRPr lang="en-US" dirty="0">
              <a:solidFill>
                <a:schemeClr val="accent3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English Language Arts (ELA) Formative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Florida School Leaders (FSL)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Item </a:t>
            </a:r>
            <a:r>
              <a:rPr lang="en-US" dirty="0"/>
              <a:t>Bank and Test Platform (</a:t>
            </a:r>
            <a:r>
              <a:rPr lang="en-US" dirty="0" smtClean="0"/>
              <a:t>IBTP)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Progress </a:t>
            </a:r>
            <a:r>
              <a:rPr lang="en-US" dirty="0"/>
              <a:t>Monitoring and Reporting Network (PMRN)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119" y="966788"/>
            <a:ext cx="8923662" cy="793750"/>
          </a:xfrm>
        </p:spPr>
        <p:txBody>
          <a:bodyPr>
            <a:normAutofit/>
          </a:bodyPr>
          <a:lstStyle/>
          <a:p>
            <a:r>
              <a:rPr lang="en-US" dirty="0" smtClean="0"/>
              <a:t>What state resources are included in SSO?</a:t>
            </a:r>
            <a:endParaRPr lang="en-US" dirty="0"/>
          </a:p>
        </p:txBody>
      </p:sp>
      <p:pic>
        <p:nvPicPr>
          <p:cNvPr id="9" name="Picture 8" descr="image of eye glasses" title="eye glass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318">
            <a:off x="6919778" y="3305063"/>
            <a:ext cx="2165791" cy="739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9325" y="4252458"/>
            <a:ext cx="222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More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resources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continue to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be added!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SSO work?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School districts provide contact information:  Functional Lead, Technical Lead, and local helpdesk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School districts choose an authentication method:  Hosted or Federated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School districts provide user provisioning information:  Identity (who) and Authorization (permission for resources)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School districts provide on-going support for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school district has:</a:t>
            </a:r>
          </a:p>
          <a:p>
            <a:pPr lvl="1"/>
            <a:r>
              <a:rPr lang="en-US" b="1" dirty="0" smtClean="0"/>
              <a:t>Functional Lead </a:t>
            </a:r>
            <a:r>
              <a:rPr lang="en-US" dirty="0" smtClean="0"/>
              <a:t>– to coordinate communications and policies related to SSO accounts</a:t>
            </a:r>
          </a:p>
          <a:p>
            <a:pPr lvl="1"/>
            <a:r>
              <a:rPr lang="en-US" b="1" dirty="0" smtClean="0"/>
              <a:t>Technical Lead </a:t>
            </a:r>
            <a:r>
              <a:rPr lang="en-US" dirty="0" smtClean="0"/>
              <a:t>– to maintain accuracy of SSO accounts and connectivity</a:t>
            </a:r>
          </a:p>
          <a:p>
            <a:pPr lvl="1"/>
            <a:r>
              <a:rPr lang="en-US" b="1" dirty="0" smtClean="0"/>
              <a:t>Local Helpdesk </a:t>
            </a:r>
            <a:r>
              <a:rPr lang="en-US" dirty="0" smtClean="0"/>
              <a:t>– to provide assistance with SSO accounts by handling requests for new accounts and authorizations for resources </a:t>
            </a:r>
          </a:p>
          <a:p>
            <a:r>
              <a:rPr lang="en-US" dirty="0" smtClean="0"/>
              <a:t>Local helpdesk information and state service center </a:t>
            </a:r>
            <a:r>
              <a:rPr lang="en-US" dirty="0"/>
              <a:t>information </a:t>
            </a:r>
            <a:r>
              <a:rPr lang="en-US" dirty="0" smtClean="0"/>
              <a:t>is published on the </a:t>
            </a:r>
            <a:r>
              <a:rPr lang="en-US" b="1" dirty="0" smtClean="0">
                <a:hlinkClick r:id="rId2"/>
              </a:rPr>
              <a:t>Support</a:t>
            </a:r>
            <a:r>
              <a:rPr lang="en-US" dirty="0" smtClean="0"/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37642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Authentication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school district chooses how staff sign into SSO:</a:t>
            </a:r>
          </a:p>
          <a:p>
            <a:pPr lvl="1"/>
            <a:r>
              <a:rPr lang="en-US" b="1" dirty="0" smtClean="0"/>
              <a:t>Hosted</a:t>
            </a:r>
            <a:r>
              <a:rPr lang="en-US" dirty="0" smtClean="0"/>
              <a:t> = the username is assigned by FDOE; the password expires every 90 days</a:t>
            </a:r>
          </a:p>
          <a:p>
            <a:pPr lvl="2"/>
            <a:r>
              <a:rPr lang="en-US" dirty="0" smtClean="0"/>
              <a:t>Example:  98-jane.doe@fldoe.org</a:t>
            </a:r>
          </a:p>
          <a:p>
            <a:pPr lvl="1"/>
            <a:r>
              <a:rPr lang="en-US" b="1" dirty="0" smtClean="0"/>
              <a:t>Federated </a:t>
            </a:r>
            <a:r>
              <a:rPr lang="en-US" dirty="0" smtClean="0"/>
              <a:t>= the username is provided by the school district; the password follows local policy rules </a:t>
            </a:r>
          </a:p>
          <a:p>
            <a:r>
              <a:rPr lang="en-US" dirty="0" smtClean="0"/>
              <a:t>Over 90% of school district staff sign into SSO with federated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User Provisioning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school district provides user provisioning information:</a:t>
            </a:r>
          </a:p>
          <a:p>
            <a:pPr lvl="1"/>
            <a:r>
              <a:rPr lang="en-US" dirty="0" smtClean="0"/>
              <a:t>Identity info (who) and authorization info (permissions for resources) by file or online data entry.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790783"/>
              </p:ext>
            </p:extLst>
          </p:nvPr>
        </p:nvGraphicFramePr>
        <p:xfrm>
          <a:off x="826265" y="3365501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5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On-going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school district provides on-going support by:</a:t>
            </a:r>
          </a:p>
          <a:p>
            <a:pPr lvl="1"/>
            <a:r>
              <a:rPr lang="en-US" dirty="0" smtClean="0"/>
              <a:t>Maintaining accurate and up-to-date user provisioning information (identity and authorization)</a:t>
            </a:r>
          </a:p>
          <a:p>
            <a:pPr lvl="1"/>
            <a:r>
              <a:rPr lang="en-US" dirty="0" smtClean="0"/>
              <a:t>Attending training/information sessions hosted by FDOE</a:t>
            </a:r>
          </a:p>
          <a:p>
            <a:pPr lvl="1"/>
            <a:r>
              <a:rPr lang="en-US" dirty="0" smtClean="0"/>
              <a:t>Informing local helpdesk staff about policies and procedures related to SSO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I contact for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0" y="1784978"/>
            <a:ext cx="8935025" cy="460176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198705">
            <a:off x="4406747" y="3699082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198705">
            <a:off x="2013728" y="5202524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07231" y="2630506"/>
            <a:ext cx="2027103" cy="25460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</a:t>
            </a:r>
            <a:r>
              <a:rPr lang="en-US" b="1" dirty="0" smtClean="0"/>
              <a:t>Support</a:t>
            </a:r>
            <a:r>
              <a:rPr lang="en-US" dirty="0" smtClean="0"/>
              <a:t> web page.  Look up the local helpdesk or contact the state Service Center for assistance.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3198705">
            <a:off x="7755528" y="1410588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C83AA2148104C9C8949102AB2C236" ma:contentTypeVersion="4" ma:contentTypeDescription="Create a new document." ma:contentTypeScope="" ma:versionID="ebcf7332ab616eae84e32ee716b9d552">
  <xsd:schema xmlns:xsd="http://www.w3.org/2001/XMLSchema" xmlns:xs="http://www.w3.org/2001/XMLSchema" xmlns:p="http://schemas.microsoft.com/office/2006/metadata/properties" xmlns:ns1="http://schemas.microsoft.com/sharepoint/v3" xmlns:ns2="2d3d5872-771e-48c8-83ca-9b86bb2fb087" targetNamespace="http://schemas.microsoft.com/office/2006/metadata/properties" ma:root="true" ma:fieldsID="6d825518012a183ddf13e146d53781c7" ns1:_="" ns2:_="">
    <xsd:import namespace="http://schemas.microsoft.com/sharepoint/v3"/>
    <xsd:import namespace="2d3d5872-771e-48c8-83ca-9b86bb2fb087"/>
    <xsd:element name="properties">
      <xsd:complexType>
        <xsd:sequence>
          <xsd:element name="documentManagement">
            <xsd:complexType>
              <xsd:all>
                <xsd:element ref="ns2:Service_x0020_Category"/>
                <xsd:element ref="ns2:Document_x0020_Type"/>
                <xsd:element ref="ns1:PercentComple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ercentComplete" ma:index="4" ma:displayName="% Complete" ma:decimals="0" ma:internalName="PercentComplete" ma:percentage="TRUE">
      <xsd:simpleType>
        <xsd:restriction base="dms:Number">
          <xsd:maxInclusive value="1"/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d5872-771e-48c8-83ca-9b86bb2fb087" elementFormDefault="qualified">
    <xsd:import namespace="http://schemas.microsoft.com/office/2006/documentManagement/types"/>
    <xsd:import namespace="http://schemas.microsoft.com/office/infopath/2007/PartnerControls"/>
    <xsd:element name="Service_x0020_Category" ma:index="2" ma:displayName="Service Category" ma:default="Storage" ma:description="Indicates the category of the document in relation to the service area." ma:format="Dropdown" ma:indexed="true" ma:internalName="Service_x0020_Category">
      <xsd:simpleType>
        <xsd:restriction base="dms:Choice">
          <xsd:enumeration value="Storage"/>
          <xsd:enumeration value="Application Development"/>
          <xsd:enumeration value="Infrastructure"/>
          <xsd:enumeration value="Application Management"/>
          <xsd:enumeration value="IT Operations Management"/>
          <xsd:enumeration value="Technical Management"/>
          <xsd:enumeration value="Event Management"/>
          <xsd:enumeration value="Incident Management"/>
          <xsd:enumeration value="Problems Management"/>
        </xsd:restriction>
      </xsd:simpleType>
    </xsd:element>
    <xsd:element name="Document_x0020_Type" ma:index="3" ma:displayName="Document Type" ma:default="Operations Guide" ma:description="Indicates the type of document" ma:format="Dropdown" ma:indexed="true" ma:internalName="Document_x0020_Type">
      <xsd:simpleType>
        <xsd:restriction base="dms:Choice">
          <xsd:enumeration value="Operations Guide"/>
          <xsd:enumeration value="Configuration Guide"/>
          <xsd:enumeration value="Implementation Guide"/>
          <xsd:enumeration value="Diagram"/>
          <xsd:enumeration value="Schedule"/>
          <xsd:enumeration value="Application Management"/>
          <xsd:enumeration value="IT Operations Management"/>
          <xsd:enumeration value="Technical Management"/>
          <xsd:enumeration value="Communications"/>
          <xsd:enumeration value="Training"/>
          <xsd:enumeration value="Test Plan"/>
          <xsd:enumeration value="Service Des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centComplete xmlns="http://schemas.microsoft.com/sharepoint/v3">1</PercentComplete>
    <Document_x0020_Type xmlns="2d3d5872-771e-48c8-83ca-9b86bb2fb087">Operations Guide</Document_x0020_Type>
    <Service_x0020_Category xmlns="2d3d5872-771e-48c8-83ca-9b86bb2fb087">Storage</Service_x0020_Category>
  </documentManagement>
</p:properties>
</file>

<file path=customXml/itemProps1.xml><?xml version="1.0" encoding="utf-8"?>
<ds:datastoreItem xmlns:ds="http://schemas.openxmlformats.org/officeDocument/2006/customXml" ds:itemID="{39EB7804-7B24-43F3-B324-6D495FFFF5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C7B8E-559F-4180-A685-6DD8B6F90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d3d5872-771e-48c8-83ca-9b86bb2fb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89A695-D83A-4461-92F9-D9254D9563F2}">
  <ds:schemaRefs>
    <ds:schemaRef ds:uri="http://schemas.microsoft.com/office/2006/documentManagement/types"/>
    <ds:schemaRef ds:uri="http://purl.org/dc/dcmitype/"/>
    <ds:schemaRef ds:uri="2d3d5872-771e-48c8-83ca-9b86bb2fb087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1520</TotalTime>
  <Words>526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Heiti Std R</vt:lpstr>
      <vt:lpstr>Arial</vt:lpstr>
      <vt:lpstr>Book Antiqua</vt:lpstr>
      <vt:lpstr>Calibri</vt:lpstr>
      <vt:lpstr>Default Theme</vt:lpstr>
      <vt:lpstr>About Single Sign On (SSO)</vt:lpstr>
      <vt:lpstr>What is SSO? </vt:lpstr>
      <vt:lpstr>What state resources are included in SSO?</vt:lpstr>
      <vt:lpstr>How does SSO work?</vt:lpstr>
      <vt:lpstr>1.  Contact Information</vt:lpstr>
      <vt:lpstr>2.  Authentication Method</vt:lpstr>
      <vt:lpstr>3.  User Provisioning Information</vt:lpstr>
      <vt:lpstr>4.  On-going Support</vt:lpstr>
      <vt:lpstr>Who do I contact for help?</vt:lpstr>
      <vt:lpstr>Who should have an SSO account?</vt:lpstr>
      <vt:lpstr>Questions?</vt:lpstr>
      <vt:lpstr>PowerPoint Presentation</vt:lpstr>
    </vt:vector>
  </TitlesOfParts>
  <Company>FDOE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Single Sign On (SSO)</dc:title>
  <dc:creator>Cali Stringer</dc:creator>
  <cp:lastModifiedBy>Latham, Andrea</cp:lastModifiedBy>
  <cp:revision>44</cp:revision>
  <dcterms:created xsi:type="dcterms:W3CDTF">2014-05-08T19:27:07Z</dcterms:created>
  <dcterms:modified xsi:type="dcterms:W3CDTF">2015-03-10T16:17:36Z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0x0101006B0C83AA2148104C9C8949102AB2C236</vt:lpwstr>
  </property>
</Properties>
</file>