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8"/>
  </p:notesMasterIdLst>
  <p:sldIdLst>
    <p:sldId id="259" r:id="rId5"/>
    <p:sldId id="324" r:id="rId6"/>
    <p:sldId id="325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3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33FF"/>
    <a:srgbClr val="9CB63C"/>
    <a:srgbClr val="006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35D5-5181-5946-82A2-7201F8686080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0B957-76FF-CC43-82D9-20EECD929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5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 Slide.</a:t>
            </a:r>
          </a:p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2E8851A-9D3F-426F-AB2E-CC42A929762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395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Present Slide.</a:t>
            </a:r>
          </a:p>
          <a:p>
            <a:endParaRPr lang="en-US" altLang="en-US" smtClean="0"/>
          </a:p>
          <a:p>
            <a:r>
              <a:rPr lang="en-US" altLang="en-US" smtClean="0"/>
              <a:t>Additional Information:</a:t>
            </a:r>
          </a:p>
          <a:p>
            <a:r>
              <a:rPr lang="en-US" altLang="en-US" smtClean="0"/>
              <a:t>Hosted </a:t>
            </a:r>
          </a:p>
          <a:p>
            <a:pPr lvl="1"/>
            <a:r>
              <a:rPr lang="en-US" altLang="en-US" smtClean="0"/>
              <a:t>33 Districts</a:t>
            </a:r>
          </a:p>
          <a:p>
            <a:pPr lvl="1"/>
            <a:r>
              <a:rPr lang="en-US" altLang="en-US" smtClean="0"/>
              <a:t>29,849 Users (9%)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Federated</a:t>
            </a:r>
          </a:p>
          <a:p>
            <a:pPr lvl="1"/>
            <a:r>
              <a:rPr lang="en-US" altLang="en-US" smtClean="0"/>
              <a:t>40 Districts</a:t>
            </a:r>
          </a:p>
          <a:p>
            <a:pPr lvl="1"/>
            <a:r>
              <a:rPr lang="en-US" altLang="en-US" smtClean="0"/>
              <a:t>294,952 Users (91%) </a:t>
            </a:r>
          </a:p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3D1F0F4-9185-4020-B4E3-057F00EA38B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887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4" y="5328459"/>
            <a:ext cx="3460317" cy="115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"/>
            <a:ext cx="9144000" cy="36037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596640"/>
            <a:ext cx="9144000" cy="16799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483108" y="3101159"/>
            <a:ext cx="8177784" cy="116581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108" y="3201340"/>
            <a:ext cx="8177784" cy="980294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 Insert Date ]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4" y="5328459"/>
            <a:ext cx="3460317" cy="1158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"/>
            <a:ext cx="9144000" cy="360373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3596640"/>
            <a:ext cx="9144000" cy="16799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483108" y="3101159"/>
            <a:ext cx="8177784" cy="116581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3439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04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3272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7071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684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578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C9C47B-E981-44CD-B04D-552568173BAB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B0571F-EDC3-42F4-8ECF-85D0DCD4B4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4210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9144000" cy="382500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3825003"/>
            <a:ext cx="9144000" cy="11584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798897" y="3340100"/>
            <a:ext cx="5546207" cy="1076674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Join the conversation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17" y="5871886"/>
            <a:ext cx="1707767" cy="394802"/>
            <a:chOff x="3718117" y="5713390"/>
            <a:chExt cx="1707767" cy="525628"/>
          </a:xfrm>
        </p:grpSpPr>
        <p:pic>
          <p:nvPicPr>
            <p:cNvPr id="11" name="Picture 10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36" y="5713390"/>
              <a:ext cx="386829" cy="525628"/>
            </a:xfrm>
            <a:prstGeom prst="rect">
              <a:avLst/>
            </a:prstGeom>
          </p:spPr>
        </p:pic>
        <p:pic>
          <p:nvPicPr>
            <p:cNvPr id="12" name="Picture 11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117" y="5713390"/>
              <a:ext cx="386829" cy="525628"/>
            </a:xfrm>
            <a:prstGeom prst="rect">
              <a:avLst/>
            </a:prstGeom>
          </p:spPr>
        </p:pic>
        <p:pic>
          <p:nvPicPr>
            <p:cNvPr id="13" name="Picture 12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11" y="5732714"/>
              <a:ext cx="362926" cy="487127"/>
            </a:xfrm>
            <a:prstGeom prst="rect">
              <a:avLst/>
            </a:prstGeom>
          </p:spPr>
        </p:pic>
        <p:pic>
          <p:nvPicPr>
            <p:cNvPr id="14" name="Picture 13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83" y="5721608"/>
              <a:ext cx="371201" cy="49823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090738" y="3429199"/>
            <a:ext cx="496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www.FLDOE.org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02" y="370542"/>
            <a:ext cx="2711196" cy="274885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4000" cy="382500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0" y="3825003"/>
            <a:ext cx="9144000" cy="11584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1798897" y="3340100"/>
            <a:ext cx="5546207" cy="1076674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18117" y="5871886"/>
            <a:ext cx="1707767" cy="394802"/>
            <a:chOff x="3718117" y="5713390"/>
            <a:chExt cx="1707767" cy="525628"/>
          </a:xfrm>
        </p:grpSpPr>
        <p:pic>
          <p:nvPicPr>
            <p:cNvPr id="22" name="Picture 21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36" y="5713390"/>
              <a:ext cx="386829" cy="525628"/>
            </a:xfrm>
            <a:prstGeom prst="rect">
              <a:avLst/>
            </a:prstGeom>
          </p:spPr>
        </p:pic>
        <p:pic>
          <p:nvPicPr>
            <p:cNvPr id="23" name="Picture 22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117" y="5713390"/>
              <a:ext cx="386829" cy="525628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11" y="5732714"/>
              <a:ext cx="362926" cy="487127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83" y="5721608"/>
              <a:ext cx="371201" cy="498233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 userDrawn="1"/>
        </p:nvSpPr>
        <p:spPr>
          <a:xfrm>
            <a:off x="2090738" y="3429199"/>
            <a:ext cx="496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www.FLDOE.org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02" y="370542"/>
            <a:ext cx="2711196" cy="27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4" y="5328459"/>
            <a:ext cx="3460317" cy="1158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"/>
            <a:ext cx="9144000" cy="36037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596640"/>
            <a:ext cx="9144000" cy="16799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483108" y="3101159"/>
            <a:ext cx="8177784" cy="116581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108" y="3201340"/>
            <a:ext cx="8177784" cy="980294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[ Insert Date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9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"/>
            <a:ext cx="9144000" cy="382500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3825003"/>
            <a:ext cx="9144000" cy="11584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798897" y="3340100"/>
            <a:ext cx="5546207" cy="1076674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Join the conversation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18117" y="5871886"/>
            <a:ext cx="1707767" cy="394802"/>
            <a:chOff x="3718117" y="5713390"/>
            <a:chExt cx="1707767" cy="525628"/>
          </a:xfrm>
        </p:grpSpPr>
        <p:pic>
          <p:nvPicPr>
            <p:cNvPr id="11" name="Picture 10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36" y="5713390"/>
              <a:ext cx="386829" cy="525628"/>
            </a:xfrm>
            <a:prstGeom prst="rect">
              <a:avLst/>
            </a:prstGeom>
          </p:spPr>
        </p:pic>
        <p:pic>
          <p:nvPicPr>
            <p:cNvPr id="12" name="Picture 11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117" y="5713390"/>
              <a:ext cx="386829" cy="525628"/>
            </a:xfrm>
            <a:prstGeom prst="rect">
              <a:avLst/>
            </a:prstGeom>
          </p:spPr>
        </p:pic>
        <p:pic>
          <p:nvPicPr>
            <p:cNvPr id="13" name="Picture 12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11" y="5732714"/>
              <a:ext cx="362926" cy="487127"/>
            </a:xfrm>
            <a:prstGeom prst="rect">
              <a:avLst/>
            </a:prstGeom>
          </p:spPr>
        </p:pic>
        <p:pic>
          <p:nvPicPr>
            <p:cNvPr id="14" name="Picture 13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683" y="5721608"/>
              <a:ext cx="371201" cy="49823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2090738" y="3429199"/>
            <a:ext cx="496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www.FLDOE.org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02" y="370542"/>
            <a:ext cx="2711196" cy="27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104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4587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903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9563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514" y="2734712"/>
            <a:ext cx="7013448" cy="1077016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Sub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3289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30" y="451104"/>
            <a:ext cx="4849941" cy="16241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1062" y="2527681"/>
            <a:ext cx="7181876" cy="1439509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3150197"/>
            <a:ext cx="9144000" cy="209067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442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3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fldoe.org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67254"/>
            <a:ext cx="7886700" cy="7926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06347"/>
            <a:ext cx="7886700" cy="4396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55877"/>
            <a:ext cx="7886700" cy="3887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baseline="0" dirty="0" smtClean="0">
                <a:solidFill>
                  <a:srgbClr val="262A63"/>
                </a:solidFill>
                <a:latin typeface="Arial" panose="020B0604020202020204" pitchFamily="34" charset="0"/>
                <a:hlinkClick r:id="rId21"/>
              </a:rPr>
              <a:t>www.FLDOE.org</a:t>
            </a:r>
            <a:endParaRPr lang="en-US" sz="1200" b="1" baseline="0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0" y="19760"/>
            <a:ext cx="2574561" cy="8621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2" y="443008"/>
            <a:ext cx="3101338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38850" y="443008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37378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 txBox="1">
            <a:spLocks/>
          </p:cNvSpPr>
          <p:nvPr/>
        </p:nvSpPr>
        <p:spPr>
          <a:xfrm>
            <a:off x="628650" y="6455877"/>
            <a:ext cx="7886700" cy="3887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baseline="0" dirty="0" smtClean="0">
                <a:solidFill>
                  <a:srgbClr val="262A63"/>
                </a:solidFill>
                <a:latin typeface="Arial" panose="020B0604020202020204" pitchFamily="34" charset="0"/>
                <a:hlinkClick r:id="rId21"/>
              </a:rPr>
              <a:t>www.FLDOE.org</a:t>
            </a:r>
            <a:endParaRPr lang="en-US" sz="1200" b="1" baseline="0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20" y="19760"/>
            <a:ext cx="2574561" cy="8621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2" y="443008"/>
            <a:ext cx="3101338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38850" y="443008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437378" y="6712006"/>
            <a:ext cx="2706622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9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49" r:id="rId17"/>
    <p:sldLayoutId id="2147483653" r:id="rId18"/>
    <p:sldLayoutId id="214748365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baseline="0" smtClean="0">
          <a:solidFill>
            <a:srgbClr val="262A6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62A63"/>
        </a:buClr>
        <a:buFont typeface="Arial" panose="020B0604020202020204" pitchFamily="34" charset="0"/>
        <a:buChar char="•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89B"/>
        </a:buClr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88D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9CB63C"/>
        </a:buClr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D9D2C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enhelp@fldoe.org" TargetMode="External"/><Relationship Id="rId2" Type="http://schemas.openxmlformats.org/officeDocument/2006/relationships/hyperlink" Target="https://portal.fldoesso.org/PORTAL/Sign-on/Resources/Support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ldoe.org/ss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Signing into Single Sign On (SSO)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 Educators and </a:t>
            </a:r>
            <a:r>
              <a:rPr lang="en-US" smtClean="0"/>
              <a:t>Guest Access</a:t>
            </a:r>
          </a:p>
          <a:p>
            <a:pPr algn="ctr"/>
            <a:r>
              <a:rPr lang="en-US" dirty="0" smtClean="0"/>
              <a:t>Updated</a:t>
            </a:r>
            <a:r>
              <a:rPr lang="en-US" dirty="0" smtClean="0"/>
              <a:t>:  3/10/15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Done!  Click on a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secure SSO page is displayed with your name and authorized resources.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3226" r="4560" b="13039"/>
          <a:stretch/>
        </p:blipFill>
        <p:spPr>
          <a:xfrm>
            <a:off x="1194954" y="2811919"/>
            <a:ext cx="6983524" cy="40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from 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organization is selected, it is stored as a cookie on the computer.  </a:t>
            </a:r>
          </a:p>
          <a:p>
            <a:r>
              <a:rPr lang="en-US" dirty="0" smtClean="0"/>
              <a:t>If you ever need to clear it and start the login from scratch, delete your internet browser cookies.</a:t>
            </a:r>
          </a:p>
          <a:p>
            <a:r>
              <a:rPr lang="en-US" dirty="0" smtClean="0"/>
              <a:t>See </a:t>
            </a:r>
            <a:r>
              <a:rPr lang="en-US" b="1" dirty="0" smtClean="0"/>
              <a:t>Deleting Internet Browser Cookies </a:t>
            </a:r>
            <a:r>
              <a:rPr lang="en-US" dirty="0" smtClean="0"/>
              <a:t>on the Support page for more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/>
              <a:t>Questions?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 smtClean="0"/>
              <a:t>Support Page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i="1" dirty="0" smtClean="0"/>
              <a:t>Look up local helpdesk information</a:t>
            </a:r>
          </a:p>
          <a:p>
            <a:pPr marL="0" indent="0" algn="ctr">
              <a:buNone/>
            </a:pPr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portal.fldoesso.org/PORTAL/Sign-on/Resources/Support.aspx</a:t>
            </a:r>
            <a:r>
              <a:rPr lang="en-US" altLang="en-US" dirty="0" smtClean="0"/>
              <a:t> </a:t>
            </a:r>
          </a:p>
          <a:p>
            <a:pPr marL="0" indent="0" algn="ctr">
              <a:buNone/>
            </a:pPr>
            <a:endParaRPr lang="en-US" altLang="en-US" dirty="0" smtClean="0"/>
          </a:p>
          <a:p>
            <a:pPr marL="0" lvl="1" indent="0" algn="ctr"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None/>
            </a:pPr>
            <a:r>
              <a:rPr lang="en-US" altLang="en-US" sz="2800" b="1" dirty="0" smtClean="0"/>
              <a:t>Service Center</a:t>
            </a:r>
          </a:p>
          <a:p>
            <a:pPr marL="0" lvl="1" indent="0" algn="ctr"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None/>
            </a:pPr>
            <a:r>
              <a:rPr lang="en-US" altLang="en-US" sz="2800" dirty="0" smtClean="0">
                <a:hlinkClick r:id="rId3"/>
              </a:rPr>
              <a:t>ienhelp@fldoe.org</a:t>
            </a:r>
            <a:endParaRPr lang="en-US" altLang="en-US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 smtClean="0"/>
              <a:t>1-855-814-2876 </a:t>
            </a:r>
          </a:p>
          <a:p>
            <a:pPr marL="0" indent="0" algn="ctr">
              <a:buNone/>
            </a:pPr>
            <a:r>
              <a:rPr lang="en-US" dirty="0"/>
              <a:t>Weekdays 7:00 AM to </a:t>
            </a:r>
            <a:r>
              <a:rPr lang="en-US" dirty="0" smtClean="0"/>
              <a:t>6:00 </a:t>
            </a:r>
            <a:r>
              <a:rPr lang="en-US" dirty="0"/>
              <a:t>PM (EST)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3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Signing into SSO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Your path to logging into SSO depends on the authentication method selected by your school district/organization.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68425" y="3352800"/>
            <a:ext cx="2265363" cy="944563"/>
          </a:xfrm>
          <a:prstGeom prst="roundRect">
            <a:avLst>
              <a:gd name="adj" fmla="val 0"/>
            </a:avLst>
          </a:prstGeom>
          <a:solidFill>
            <a:srgbClr val="00A88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Federated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78463" y="3352800"/>
            <a:ext cx="2265362" cy="944563"/>
          </a:xfrm>
          <a:prstGeom prst="roundRect">
            <a:avLst>
              <a:gd name="adj" fmla="val 0"/>
            </a:avLst>
          </a:prstGeom>
          <a:solidFill>
            <a:srgbClr val="9CB63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Hosted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43000" y="4572000"/>
            <a:ext cx="2806700" cy="1414463"/>
          </a:xfrm>
          <a:prstGeom prst="roundRect">
            <a:avLst>
              <a:gd name="adj" fmla="val 0"/>
            </a:avLst>
          </a:prstGeom>
          <a:solidFill>
            <a:srgbClr val="00A88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</a:rPr>
              <a:t>Your login credentials are the same as your local network logon.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08588" y="4572000"/>
            <a:ext cx="2806700" cy="1414463"/>
          </a:xfrm>
          <a:prstGeom prst="roundRect">
            <a:avLst>
              <a:gd name="adj" fmla="val 0"/>
            </a:avLst>
          </a:prstGeom>
          <a:solidFill>
            <a:srgbClr val="9CB63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</a:rPr>
              <a:t>Your login credentials are provided </a:t>
            </a:r>
            <a:r>
              <a:rPr lang="en-US" sz="2000" b="1" dirty="0" smtClean="0">
                <a:solidFill>
                  <a:schemeClr val="bg1"/>
                </a:solidFill>
                <a:ea typeface="Calibri"/>
                <a:cs typeface="Calibri"/>
              </a:rPr>
              <a:t>by   FDOE via </a:t>
            </a:r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</a:rPr>
              <a:t>email.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4040188" y="3965575"/>
            <a:ext cx="1031875" cy="574675"/>
          </a:xfrm>
          <a:prstGeom prst="left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GLADES</a:t>
            </a:r>
            <a:r>
              <a:rPr lang="en-US" dirty="0"/>
              <a:t>HIGHLANDS </a:t>
            </a:r>
          </a:p>
          <a:p>
            <a:pPr algn="ctr">
              <a:defRPr/>
            </a:pPr>
            <a:r>
              <a:rPr lang="en-US" dirty="0"/>
              <a:t>GADSDEN</a:t>
            </a: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265814" y="842644"/>
            <a:ext cx="4153786" cy="5627933"/>
          </a:xfrm>
          <a:prstGeom prst="rect">
            <a:avLst/>
          </a:prstGeom>
        </p:spPr>
        <p:txBody>
          <a:bodyPr numCol="2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ALACHUA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BAKER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BRADFORD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BREVARD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BROWARD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CHARLOTTE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CLAY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COLLIER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DADE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DESOTO </a:t>
            </a:r>
            <a:endParaRPr lang="en-US" sz="1600" dirty="0"/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DUVAL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 smtClean="0"/>
              <a:t>ESCAMBIA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 smtClean="0"/>
              <a:t>FL DEAF/BLIND</a:t>
            </a: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 smtClean="0"/>
              <a:t>FL VS </a:t>
            </a:r>
            <a:r>
              <a:rPr lang="en-US" sz="1600" dirty="0"/>
              <a:t>FULL </a:t>
            </a:r>
            <a:r>
              <a:rPr lang="en-US" sz="1600" dirty="0" smtClean="0"/>
              <a:t>TIME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 smtClean="0"/>
              <a:t>GADSDEN</a:t>
            </a: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GILCHRIST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GLADES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HAMILTON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HARDEE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HIGHLANDS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HILLSBOROUGH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INDIAN RIVER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JACKSON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LAKE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LEE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LEON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LEVY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/>
              <a:t>MANATEE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MARION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OKALOOSA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/>
              <a:t>OKEECHOBEE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ORANGE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OSCEOLA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P.K. YONGE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PALM BEACH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PINELLAS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POLK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PUTNAM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SANTA ROSA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SARASOTA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SEMINOLE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ST. JOHNS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ST. LUCIE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SUWANNEE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UNION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VOLUSIA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WAKULLA </a:t>
            </a:r>
          </a:p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en-US" sz="1600" dirty="0" smtClean="0"/>
              <a:t>WALTON</a:t>
            </a:r>
            <a:endParaRPr lang="en-US" sz="1600" dirty="0"/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4667506" y="842644"/>
            <a:ext cx="4476494" cy="6015356"/>
          </a:xfrm>
          <a:prstGeom prst="rect">
            <a:avLst/>
          </a:prstGeom>
        </p:spPr>
        <p:txBody>
          <a:bodyPr wrap="none" numCol="2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BAY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CALHOUN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CITRUS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COLUMBIA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DIXIE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FAMU LAB SCH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FAU LAB SCH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FLAGLER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FRANKLIN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FSU LAB SCH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 smtClean="0"/>
              <a:t>GULF </a:t>
            </a: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HENDRY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HERNANDO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HOLMES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JEFFERSON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LAFAYETTE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LIBERTY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MADISON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MARTIN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MONROE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NASSAU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PASCO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SUMTER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TAYLOR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/>
              <a:t>WASHINGTON </a:t>
            </a:r>
          </a:p>
          <a:p>
            <a:pPr>
              <a:spcBef>
                <a:spcPts val="0"/>
              </a:spcBef>
              <a:buNone/>
              <a:defRPr/>
            </a:pP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endParaRPr lang="en-US" sz="1600" dirty="0"/>
          </a:p>
          <a:p>
            <a:pPr>
              <a:spcBef>
                <a:spcPts val="0"/>
              </a:spcBef>
              <a:buNone/>
              <a:defRPr/>
            </a:pP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419600" y="200025"/>
            <a:ext cx="0" cy="616743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3" name="Text Placeholder 7"/>
          <p:cNvSpPr txBox="1">
            <a:spLocks/>
          </p:cNvSpPr>
          <p:nvPr/>
        </p:nvSpPr>
        <p:spPr bwMode="auto">
          <a:xfrm>
            <a:off x="276225" y="171450"/>
            <a:ext cx="3867150" cy="647700"/>
          </a:xfrm>
          <a:prstGeom prst="rect">
            <a:avLst/>
          </a:prstGeom>
          <a:solidFill>
            <a:srgbClr val="00A8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Federated Districts (</a:t>
            </a:r>
            <a:r>
              <a:rPr lang="en-US" altLang="en-US" sz="2400" b="1" dirty="0" smtClean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48)</a:t>
            </a:r>
            <a:endParaRPr lang="en-US" altLang="en-US" sz="2400" b="1" dirty="0">
              <a:solidFill>
                <a:schemeClr val="bg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65544" name="Text Placeholder 5"/>
          <p:cNvSpPr txBox="1">
            <a:spLocks/>
          </p:cNvSpPr>
          <p:nvPr/>
        </p:nvSpPr>
        <p:spPr bwMode="auto">
          <a:xfrm>
            <a:off x="4562475" y="171450"/>
            <a:ext cx="3887788" cy="647700"/>
          </a:xfrm>
          <a:prstGeom prst="rect">
            <a:avLst/>
          </a:prstGeom>
          <a:solidFill>
            <a:srgbClr val="9CB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Hosted Districts (</a:t>
            </a:r>
            <a:r>
              <a:rPr lang="en-US" altLang="en-US" sz="2400" b="1" dirty="0" smtClean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25)</a:t>
            </a:r>
            <a:endParaRPr lang="en-US" altLang="en-US" sz="2400" b="1" dirty="0">
              <a:solidFill>
                <a:schemeClr val="bg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05753" y="4307446"/>
            <a:ext cx="2027103" cy="9476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as of 3/10/15.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an internet web browser </a:t>
            </a:r>
          </a:p>
        </p:txBody>
      </p:sp>
      <p:pic>
        <p:nvPicPr>
          <p:cNvPr id="6" name="Picture 5" descr="image of web browser icons- Firefox, Safari, Internet Explorer, and Chrome." title="web brows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29" y="2837183"/>
            <a:ext cx="6237758" cy="25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www.fldoe.org/sso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mage of web address bar with www.fldoe.org/sso typed into the address bar" title="web address bar"/>
          <p:cNvPicPr>
            <a:picLocks noChangeAspect="1"/>
          </p:cNvPicPr>
          <p:nvPr/>
        </p:nvPicPr>
        <p:blipFill rotWithShape="1">
          <a:blip r:embed="rId3"/>
          <a:srcRect l="65" t="74" r="91404" b="94107"/>
          <a:stretch/>
        </p:blipFill>
        <p:spPr>
          <a:xfrm>
            <a:off x="1037490" y="2894307"/>
            <a:ext cx="6734604" cy="129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Choose the appropriate option for login.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914600" y="2538181"/>
            <a:ext cx="7314800" cy="37229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6775373" y="2456761"/>
            <a:ext cx="2192357" cy="25118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r>
              <a:rPr lang="en-US" dirty="0"/>
              <a:t>Note </a:t>
            </a:r>
            <a:r>
              <a:rPr lang="en-US" dirty="0" smtClean="0"/>
              <a:t>– Individuals </a:t>
            </a:r>
            <a:r>
              <a:rPr lang="en-US" dirty="0"/>
              <a:t>employed by an educational organization, whether they </a:t>
            </a:r>
            <a:r>
              <a:rPr lang="en-US" dirty="0" smtClean="0"/>
              <a:t>teach or not, should choose </a:t>
            </a:r>
            <a:r>
              <a:rPr lang="en-US" b="1" dirty="0" smtClean="0"/>
              <a:t>Educators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9175438">
            <a:off x="1793040" y="5196450"/>
            <a:ext cx="330506" cy="9915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3601827" cy="4354753"/>
          </a:xfrm>
        </p:spPr>
        <p:txBody>
          <a:bodyPr/>
          <a:lstStyle/>
          <a:p>
            <a:r>
              <a:rPr lang="en-US" altLang="en-US" dirty="0"/>
              <a:t>When prompted to select an organization, use the drop down list to locate the public school district or organization to which you are a member. </a:t>
            </a:r>
          </a:p>
          <a:p>
            <a:endParaRPr lang="en-US" dirty="0"/>
          </a:p>
        </p:txBody>
      </p:sp>
      <p:pic>
        <p:nvPicPr>
          <p:cNvPr id="4" name="Picture 2" descr="image of organization list drop down" title="organization li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13" y="1759944"/>
            <a:ext cx="4659313" cy="455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3334110">
            <a:off x="6817724" y="4083723"/>
            <a:ext cx="330506" cy="99151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827" y="1144684"/>
            <a:ext cx="3958355" cy="647700"/>
          </a:xfrm>
        </p:spPr>
        <p:txBody>
          <a:bodyPr/>
          <a:lstStyle/>
          <a:p>
            <a:r>
              <a:rPr lang="en-US" dirty="0" smtClean="0"/>
              <a:t>I see my school district.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9827" y="1792384"/>
            <a:ext cx="3958355" cy="43663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School districts </a:t>
            </a:r>
            <a:r>
              <a:rPr lang="en-US" u="sng" dirty="0" smtClean="0"/>
              <a:t>specifically listed </a:t>
            </a:r>
            <a:r>
              <a:rPr lang="en-US" dirty="0" smtClean="0"/>
              <a:t>in the drop down indicates the organization is federated.</a:t>
            </a:r>
          </a:p>
          <a:p>
            <a:r>
              <a:rPr lang="en-US" dirty="0" smtClean="0"/>
              <a:t>Select </a:t>
            </a:r>
            <a:r>
              <a:rPr lang="en-US" b="1" dirty="0" smtClean="0"/>
              <a:t>your </a:t>
            </a:r>
            <a:r>
              <a:rPr lang="en-US" b="1" dirty="0"/>
              <a:t>school district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and then click </a:t>
            </a:r>
            <a:r>
              <a:rPr lang="en-US" b="1" dirty="0"/>
              <a:t>Continue to Sign In</a:t>
            </a:r>
            <a:endParaRPr lang="en-US" dirty="0"/>
          </a:p>
          <a:p>
            <a:r>
              <a:rPr lang="en-US" dirty="0" smtClean="0"/>
              <a:t>Your </a:t>
            </a:r>
            <a:r>
              <a:rPr lang="en-US" dirty="0"/>
              <a:t>login credentials are the same as your local network </a:t>
            </a:r>
            <a:r>
              <a:rPr lang="en-US" dirty="0" smtClean="0"/>
              <a:t>logon.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986040" cy="6476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 don’t see my school district.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986040" cy="4366368"/>
          </a:xfrm>
        </p:spPr>
        <p:txBody>
          <a:bodyPr>
            <a:normAutofit/>
          </a:bodyPr>
          <a:lstStyle/>
          <a:p>
            <a:r>
              <a:rPr lang="en-US" sz="2600" dirty="0"/>
              <a:t>School districts </a:t>
            </a:r>
            <a:r>
              <a:rPr lang="en-US" sz="2600" u="sng" dirty="0" smtClean="0"/>
              <a:t>NOT</a:t>
            </a:r>
            <a:r>
              <a:rPr lang="en-US" sz="2600" dirty="0" smtClean="0"/>
              <a:t> </a:t>
            </a:r>
            <a:r>
              <a:rPr lang="en-US" sz="2600" dirty="0"/>
              <a:t>listed in the drop down </a:t>
            </a:r>
            <a:r>
              <a:rPr lang="en-US" sz="2600" dirty="0" smtClean="0"/>
              <a:t>indicates </a:t>
            </a:r>
            <a:r>
              <a:rPr lang="en-US" sz="2600" dirty="0"/>
              <a:t>the organization is </a:t>
            </a:r>
            <a:r>
              <a:rPr lang="en-US" sz="2600" dirty="0" smtClean="0"/>
              <a:t>hosted.</a:t>
            </a:r>
          </a:p>
          <a:p>
            <a:pPr lvl="0"/>
            <a:r>
              <a:rPr lang="en-US" sz="2600" dirty="0"/>
              <a:t>Select </a:t>
            </a:r>
            <a:r>
              <a:rPr lang="en-US" sz="2600" b="1" dirty="0"/>
              <a:t>SSO Hosted Users</a:t>
            </a:r>
            <a:r>
              <a:rPr lang="en-US" sz="2600" dirty="0"/>
              <a:t>, and then click </a:t>
            </a:r>
            <a:r>
              <a:rPr lang="en-US" sz="2600" b="1" dirty="0"/>
              <a:t>Continue to Sign In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Your login credentials are provided by </a:t>
            </a:r>
            <a:r>
              <a:rPr lang="en-US" sz="2600" dirty="0" smtClean="0"/>
              <a:t>FDOE </a:t>
            </a:r>
            <a:r>
              <a:rPr lang="en-US" sz="2600" dirty="0"/>
              <a:t>via email</a:t>
            </a:r>
            <a:r>
              <a:rPr lang="en-US" sz="2600" dirty="0" smtClean="0"/>
              <a:t>.  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Enter the username and password </a:t>
            </a:r>
            <a:r>
              <a:rPr lang="en-US" dirty="0" smtClean="0"/>
              <a:t>and </a:t>
            </a:r>
            <a:r>
              <a:rPr lang="en-US" dirty="0"/>
              <a:t>proceed to log in.</a:t>
            </a:r>
          </a:p>
          <a:p>
            <a:endParaRPr lang="en-US" dirty="0"/>
          </a:p>
        </p:txBody>
      </p:sp>
      <p:pic>
        <p:nvPicPr>
          <p:cNvPr id="8" name="Picture 7" descr="image of federated district login screen" title="federated district example"/>
          <p:cNvPicPr>
            <a:picLocks noChangeAspect="1"/>
          </p:cNvPicPr>
          <p:nvPr/>
        </p:nvPicPr>
        <p:blipFill rotWithShape="1">
          <a:blip r:embed="rId2"/>
          <a:srcRect l="5392" r="4072"/>
          <a:stretch/>
        </p:blipFill>
        <p:spPr>
          <a:xfrm>
            <a:off x="220338" y="3338621"/>
            <a:ext cx="4164376" cy="29935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image of hosted district login screen" title="hosted district example"/>
          <p:cNvPicPr>
            <a:picLocks noChangeAspect="1"/>
          </p:cNvPicPr>
          <p:nvPr/>
        </p:nvPicPr>
        <p:blipFill rotWithShape="1">
          <a:blip r:embed="rId3"/>
          <a:srcRect l="17992" r="15215" b="15795"/>
          <a:stretch/>
        </p:blipFill>
        <p:spPr>
          <a:xfrm>
            <a:off x="4614695" y="3352661"/>
            <a:ext cx="4308967" cy="29795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176158" y="2895304"/>
            <a:ext cx="2265363" cy="621905"/>
          </a:xfrm>
          <a:prstGeom prst="roundRect">
            <a:avLst>
              <a:gd name="adj" fmla="val 0"/>
            </a:avLst>
          </a:prstGeom>
          <a:solidFill>
            <a:srgbClr val="00A88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Federated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36497" y="2895304"/>
            <a:ext cx="2265362" cy="621905"/>
          </a:xfrm>
          <a:prstGeom prst="roundRect">
            <a:avLst>
              <a:gd name="adj" fmla="val 0"/>
            </a:avLst>
          </a:prstGeom>
          <a:solidFill>
            <a:srgbClr val="9CB63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Hosted</a:t>
            </a:r>
          </a:p>
        </p:txBody>
      </p:sp>
    </p:spTree>
    <p:extLst>
      <p:ext uri="{BB962C8B-B14F-4D97-AF65-F5344CB8AC3E}">
        <p14:creationId xmlns:p14="http://schemas.microsoft.com/office/powerpoint/2010/main" val="15688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centComplete xmlns="http://schemas.microsoft.com/sharepoint/v3">1</PercentComplete>
    <Document_x0020_Type xmlns="2d3d5872-771e-48c8-83ca-9b86bb2fb087">Operations Guide</Document_x0020_Type>
    <Service_x0020_Category xmlns="2d3d5872-771e-48c8-83ca-9b86bb2fb087">Storage</Service_x0020_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C83AA2148104C9C8949102AB2C236" ma:contentTypeVersion="4" ma:contentTypeDescription="Create a new document." ma:contentTypeScope="" ma:versionID="ebcf7332ab616eae84e32ee716b9d552">
  <xsd:schema xmlns:xsd="http://www.w3.org/2001/XMLSchema" xmlns:xs="http://www.w3.org/2001/XMLSchema" xmlns:p="http://schemas.microsoft.com/office/2006/metadata/properties" xmlns:ns1="http://schemas.microsoft.com/sharepoint/v3" xmlns:ns2="2d3d5872-771e-48c8-83ca-9b86bb2fb087" targetNamespace="http://schemas.microsoft.com/office/2006/metadata/properties" ma:root="true" ma:fieldsID="6d825518012a183ddf13e146d53781c7" ns1:_="" ns2:_="">
    <xsd:import namespace="http://schemas.microsoft.com/sharepoint/v3"/>
    <xsd:import namespace="2d3d5872-771e-48c8-83ca-9b86bb2fb087"/>
    <xsd:element name="properties">
      <xsd:complexType>
        <xsd:sequence>
          <xsd:element name="documentManagement">
            <xsd:complexType>
              <xsd:all>
                <xsd:element ref="ns2:Service_x0020_Category"/>
                <xsd:element ref="ns2:Document_x0020_Type"/>
                <xsd:element ref="ns1:PercentComple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ercentComplete" ma:index="4" ma:displayName="% Complete" ma:decimals="0" ma:internalName="PercentComplete" ma:percentage="TRUE">
      <xsd:simpleType>
        <xsd:restriction base="dms:Number">
          <xsd:maxInclusive value="1"/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d5872-771e-48c8-83ca-9b86bb2fb087" elementFormDefault="qualified">
    <xsd:import namespace="http://schemas.microsoft.com/office/2006/documentManagement/types"/>
    <xsd:import namespace="http://schemas.microsoft.com/office/infopath/2007/PartnerControls"/>
    <xsd:element name="Service_x0020_Category" ma:index="2" ma:displayName="Service Category" ma:default="Storage" ma:description="Indicates the category of the document in relation to the service area." ma:format="Dropdown" ma:indexed="true" ma:internalName="Service_x0020_Category">
      <xsd:simpleType>
        <xsd:restriction base="dms:Choice">
          <xsd:enumeration value="Storage"/>
          <xsd:enumeration value="Application Development"/>
          <xsd:enumeration value="Infrastructure"/>
          <xsd:enumeration value="Application Management"/>
          <xsd:enumeration value="IT Operations Management"/>
          <xsd:enumeration value="Technical Management"/>
          <xsd:enumeration value="Event Management"/>
          <xsd:enumeration value="Incident Management"/>
          <xsd:enumeration value="Problems Management"/>
        </xsd:restriction>
      </xsd:simpleType>
    </xsd:element>
    <xsd:element name="Document_x0020_Type" ma:index="3" ma:displayName="Document Type" ma:default="Operations Guide" ma:description="Indicates the type of document" ma:format="Dropdown" ma:indexed="true" ma:internalName="Document_x0020_Type">
      <xsd:simpleType>
        <xsd:restriction base="dms:Choice">
          <xsd:enumeration value="Operations Guide"/>
          <xsd:enumeration value="Configuration Guide"/>
          <xsd:enumeration value="Implementation Guide"/>
          <xsd:enumeration value="Diagram"/>
          <xsd:enumeration value="Schedule"/>
          <xsd:enumeration value="Application Management"/>
          <xsd:enumeration value="IT Operations Management"/>
          <xsd:enumeration value="Technical Management"/>
          <xsd:enumeration value="Communications"/>
          <xsd:enumeration value="Training"/>
          <xsd:enumeration value="Test Plan"/>
          <xsd:enumeration value="Service Desk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8DD8BA-BE56-49BA-BA1C-DA779DBFC8AA}">
  <ds:schemaRefs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2d3d5872-771e-48c8-83ca-9b86bb2fb08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AA9724-3215-47D5-8DAC-18DA893CC8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188161-2142-4E0A-8D39-6D673CD9F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d3d5872-771e-48c8-83ca-9b86bb2fb0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1734</TotalTime>
  <Words>464</Words>
  <Application>Microsoft Office PowerPoint</Application>
  <PresentationFormat>On-screen Show (4:3)</PresentationFormat>
  <Paragraphs>144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Calibri</vt:lpstr>
      <vt:lpstr>Default Theme</vt:lpstr>
      <vt:lpstr>Signing into Single Sign On (SSO)</vt:lpstr>
      <vt:lpstr>Signing into SSO</vt:lpstr>
      <vt:lpstr>PowerPoint Presentation</vt:lpstr>
      <vt:lpstr>Step One</vt:lpstr>
      <vt:lpstr>Step Two</vt:lpstr>
      <vt:lpstr>Step Three</vt:lpstr>
      <vt:lpstr>Step Four</vt:lpstr>
      <vt:lpstr>PowerPoint Presentation</vt:lpstr>
      <vt:lpstr>Step Five</vt:lpstr>
      <vt:lpstr>Done!  Click on a Resource</vt:lpstr>
      <vt:lpstr>Starting from Scratch</vt:lpstr>
      <vt:lpstr>Questions?</vt:lpstr>
      <vt:lpstr>PowerPoint Presentation</vt:lpstr>
    </vt:vector>
  </TitlesOfParts>
  <Company>FDOE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Signing into Single Sign On (SSO)</dc:title>
  <dc:creator>Cali Stringer</dc:creator>
  <cp:lastModifiedBy>Latham, Andrea</cp:lastModifiedBy>
  <cp:revision>47</cp:revision>
  <dcterms:created xsi:type="dcterms:W3CDTF">2014-05-08T19:27:07Z</dcterms:created>
  <dcterms:modified xsi:type="dcterms:W3CDTF">2015-03-10T16:20:02Z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0x0101006B0C83AA2148104C9C8949102AB2C236</vt:lpwstr>
  </property>
</Properties>
</file>